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6" d="100"/>
          <a:sy n="76" d="100"/>
        </p:scale>
        <p:origin x="-296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581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870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4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51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06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553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072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4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971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841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225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68BE-80C2-4156-85DC-7687C6DED76F}" type="datetimeFigureOut">
              <a:rPr lang="da-DK" smtClean="0"/>
              <a:t>14-08-2019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33C4-7262-4AB6-876F-30130113E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Lokalaftale mellem Odsherred Lærerkreds 51 og Odsherred Kommune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Fælles præsentation onsdag d. 14. august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02" y="4583112"/>
            <a:ext cx="2990850" cy="1533525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9790" y="4490545"/>
            <a:ext cx="1744224" cy="174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1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0317" y="365125"/>
            <a:ext cx="2990850" cy="1533525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5"/>
            <a:ext cx="1474076" cy="14740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Baggrund og formål:</a:t>
            </a:r>
          </a:p>
          <a:p>
            <a:r>
              <a:rPr lang="da-DK" dirty="0" smtClean="0"/>
              <a:t>Rekruttering/fastholdelse</a:t>
            </a:r>
          </a:p>
          <a:p>
            <a:r>
              <a:rPr lang="da-DK" dirty="0" smtClean="0"/>
              <a:t>Attraktive skoler og arbejdspladser</a:t>
            </a:r>
          </a:p>
          <a:p>
            <a:r>
              <a:rPr lang="da-DK" dirty="0" smtClean="0"/>
              <a:t>Indfri politiske målsætninger for skolevæsenet:</a:t>
            </a:r>
          </a:p>
          <a:p>
            <a:pPr marL="0" indent="0">
              <a:buNone/>
            </a:pPr>
            <a:r>
              <a:rPr lang="da-DK" dirty="0" smtClean="0"/>
              <a:t>	Høj faglighed</a:t>
            </a:r>
          </a:p>
          <a:p>
            <a:pPr marL="0" indent="0">
              <a:buNone/>
            </a:pPr>
            <a:r>
              <a:rPr lang="da-DK" dirty="0" smtClean="0"/>
              <a:t>	Stærk professionel kapital</a:t>
            </a:r>
          </a:p>
          <a:p>
            <a:pPr marL="0" indent="0">
              <a:buNone/>
            </a:pPr>
            <a:r>
              <a:rPr lang="da-DK" dirty="0" smtClean="0"/>
              <a:t>	Bedre og øget inklusion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51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5" y="283286"/>
            <a:ext cx="1492469" cy="1492469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7010" y="367369"/>
            <a:ext cx="2746790" cy="1408386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O</a:t>
            </a:r>
            <a:r>
              <a:rPr lang="da-DK" b="1" dirty="0" smtClean="0"/>
              <a:t>pgaveoversigt:</a:t>
            </a:r>
          </a:p>
          <a:p>
            <a:r>
              <a:rPr lang="da-DK" dirty="0" smtClean="0"/>
              <a:t>Udarbejdes</a:t>
            </a:r>
            <a:r>
              <a:rPr lang="da-DK" b="1" dirty="0" smtClean="0"/>
              <a:t> </a:t>
            </a:r>
            <a:r>
              <a:rPr lang="da-DK" dirty="0" smtClean="0"/>
              <a:t>forud for normperioden </a:t>
            </a:r>
          </a:p>
          <a:p>
            <a:r>
              <a:rPr lang="da-DK" dirty="0" smtClean="0"/>
              <a:t>Udarbejdes</a:t>
            </a:r>
            <a:r>
              <a:rPr lang="da-DK" b="1" dirty="0" smtClean="0"/>
              <a:t> </a:t>
            </a:r>
            <a:r>
              <a:rPr lang="da-DK" dirty="0" smtClean="0"/>
              <a:t>på baggrund af dialog mellem lærer og ledelse</a:t>
            </a:r>
          </a:p>
          <a:p>
            <a:r>
              <a:rPr lang="da-DK" dirty="0" smtClean="0"/>
              <a:t>Er dynamisk</a:t>
            </a:r>
          </a:p>
          <a:p>
            <a:r>
              <a:rPr lang="da-DK" dirty="0" smtClean="0"/>
              <a:t>Opgaver, der udløser undervisningstillæg</a:t>
            </a:r>
          </a:p>
          <a:p>
            <a:r>
              <a:rPr lang="da-DK" dirty="0" smtClean="0"/>
              <a:t>Opgaver med indflydelse på undervisningsforpligtelsen</a:t>
            </a:r>
          </a:p>
          <a:p>
            <a:r>
              <a:rPr lang="da-DK" dirty="0" smtClean="0"/>
              <a:t>Lejrskoler regnes som undervisning med 14 timer pr. døgn</a:t>
            </a:r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5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993" y="365125"/>
            <a:ext cx="2541807" cy="1303283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5"/>
            <a:ext cx="1379483" cy="137948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Arbejdstid:</a:t>
            </a:r>
          </a:p>
          <a:p>
            <a:r>
              <a:rPr lang="da-DK" dirty="0" smtClean="0"/>
              <a:t>Ny fast årsnorm på 1680 timer</a:t>
            </a:r>
          </a:p>
          <a:p>
            <a:r>
              <a:rPr lang="da-DK" dirty="0" smtClean="0"/>
              <a:t>Som udgangspunkt 26 undervisningslektioner/uge</a:t>
            </a:r>
          </a:p>
          <a:p>
            <a:r>
              <a:rPr lang="da-DK" dirty="0" smtClean="0"/>
              <a:t>210 arbejdsdage</a:t>
            </a:r>
          </a:p>
          <a:p>
            <a:r>
              <a:rPr lang="da-DK" dirty="0" smtClean="0"/>
              <a:t>Som udgangspunkt på hverdage kl. 7-17 (undtaget kan være lejrskoler, uddannelse, forældremøder </a:t>
            </a:r>
            <a:r>
              <a:rPr lang="da-DK" dirty="0" err="1" smtClean="0"/>
              <a:t>etc</a:t>
            </a:r>
            <a:r>
              <a:rPr lang="da-DK" dirty="0" smtClean="0"/>
              <a:t>)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6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8260"/>
            <a:ext cx="1387365" cy="1387365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2338" y="490643"/>
            <a:ext cx="2501462" cy="128259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Forberedelse:</a:t>
            </a:r>
            <a:br>
              <a:rPr lang="da-DK" b="1" dirty="0" smtClean="0"/>
            </a:br>
            <a:endParaRPr lang="da-DK" b="1" dirty="0" smtClean="0"/>
          </a:p>
          <a:p>
            <a:r>
              <a:rPr lang="da-DK" dirty="0" smtClean="0"/>
              <a:t>Fælles forberedelse – pulje på 150 timer – tilstedeværelse på skolen</a:t>
            </a:r>
          </a:p>
          <a:p>
            <a:r>
              <a:rPr lang="da-DK" dirty="0" smtClean="0"/>
              <a:t>Individuel forberedelse – pulje på 250 timer – kan henlægges til andre steder end skolen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02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479" y="365125"/>
            <a:ext cx="2357321" cy="120869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4267"/>
            <a:ext cx="1316421" cy="131642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Nyuddannede lærere:</a:t>
            </a:r>
          </a:p>
          <a:p>
            <a:r>
              <a:rPr lang="da-DK" dirty="0" smtClean="0"/>
              <a:t>Lavere antal undervisningslektioner det første år (24 lektioner)</a:t>
            </a:r>
          </a:p>
          <a:p>
            <a:r>
              <a:rPr lang="da-DK" dirty="0" smtClean="0"/>
              <a:t>Kan overstige dette ved andre opgaver af undervisningsmæssig karakter</a:t>
            </a:r>
          </a:p>
          <a:p>
            <a:r>
              <a:rPr lang="da-DK" dirty="0" smtClean="0"/>
              <a:t>Tilknyttes en mentor/erfaren kollega</a:t>
            </a:r>
          </a:p>
          <a:p>
            <a:r>
              <a:rPr lang="da-DK" dirty="0" smtClean="0"/>
              <a:t>Konkret udmøntning aftales på den enkelte skole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90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4343"/>
            <a:ext cx="1366345" cy="1366345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4984" y="365125"/>
            <a:ext cx="2418816" cy="124022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Ferie</a:t>
            </a:r>
            <a:r>
              <a:rPr lang="da-DK" dirty="0" smtClean="0"/>
              <a:t>:</a:t>
            </a:r>
          </a:p>
          <a:p>
            <a:r>
              <a:rPr lang="da-DK" dirty="0" smtClean="0"/>
              <a:t>3 midterste uger af sommerferien, uge 42 og uge 7</a:t>
            </a:r>
          </a:p>
          <a:p>
            <a:r>
              <a:rPr lang="da-DK" dirty="0" smtClean="0"/>
              <a:t>Tages stilling til placering af ferie </a:t>
            </a:r>
            <a:r>
              <a:rPr lang="da-DK" dirty="0" err="1" smtClean="0"/>
              <a:t>ifht</a:t>
            </a:r>
            <a:r>
              <a:rPr lang="da-DK" dirty="0" smtClean="0"/>
              <a:t> ny ferielov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36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484" y="365125"/>
            <a:ext cx="2398316" cy="122971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9988"/>
            <a:ext cx="1355835" cy="135583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dirty="0" smtClean="0"/>
              <a:t>Fælles udviklingspunkter:</a:t>
            </a:r>
          </a:p>
          <a:p>
            <a:r>
              <a:rPr lang="da-DK" dirty="0" smtClean="0"/>
              <a:t>Rekruttering og fastholdelse</a:t>
            </a:r>
          </a:p>
          <a:p>
            <a:r>
              <a:rPr lang="da-DK" dirty="0" smtClean="0"/>
              <a:t>Trivsel og arbejdsmiljø</a:t>
            </a:r>
          </a:p>
          <a:p>
            <a:r>
              <a:rPr lang="da-DK" dirty="0" smtClean="0"/>
              <a:t>Aftale ny ramme for tid til TR og AMR som effekt af ny skolestruktur</a:t>
            </a:r>
          </a:p>
          <a:p>
            <a:r>
              <a:rPr lang="da-DK" dirty="0" smtClean="0"/>
              <a:t>Påbegyndes skoleåret 19/20 og afsluttes i kalenderåret 2020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Evaluering af aftalen: </a:t>
            </a:r>
            <a:r>
              <a:rPr lang="da-DK" dirty="0" smtClean="0"/>
              <a:t>Evalueres efter 2 år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smtClean="0"/>
              <a:t>Bilag: </a:t>
            </a:r>
            <a:r>
              <a:rPr lang="da-DK" dirty="0" smtClean="0"/>
              <a:t>aftaler for prøveafholdende lærere og censorater, lejrskoler, kompetenceudvikling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98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200</Words>
  <Application>Microsoft Office PowerPoint</Application>
  <PresentationFormat>Brugerdefineret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Office-tema</vt:lpstr>
      <vt:lpstr>  Lokalaftale mellem Odsherred Lærerkreds 51 og Odsherred Kommune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Odsherred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Lokalaftale mellem Odsherred Lærerkreds 51 og Odsherred Kommune</dc:title>
  <dc:creator>Birgitte Thielsen</dc:creator>
  <cp:lastModifiedBy>Christina Even</cp:lastModifiedBy>
  <cp:revision>8</cp:revision>
  <dcterms:created xsi:type="dcterms:W3CDTF">2019-08-09T09:22:02Z</dcterms:created>
  <dcterms:modified xsi:type="dcterms:W3CDTF">2019-08-14T16:58:23Z</dcterms:modified>
</cp:coreProperties>
</file>